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5B4AD0-5A15-4C38-B795-1410066A0FC4}"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194997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4AD0-5A15-4C38-B795-1410066A0FC4}"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373157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4AD0-5A15-4C38-B795-1410066A0FC4}"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289189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4AD0-5A15-4C38-B795-1410066A0FC4}"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C688-4FFC-4714-81D0-3444B2C17F5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89237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4AD0-5A15-4C38-B795-1410066A0FC4}"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121428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05B4AD0-5A15-4C38-B795-1410066A0FC4}"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132339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05B4AD0-5A15-4C38-B795-1410066A0FC4}"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423674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B4AD0-5A15-4C38-B795-1410066A0FC4}"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517946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B4AD0-5A15-4C38-B795-1410066A0FC4}"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135138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B4AD0-5A15-4C38-B795-1410066A0FC4}"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297101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5B4AD0-5A15-4C38-B795-1410066A0FC4}"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392401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5B4AD0-5A15-4C38-B795-1410066A0FC4}"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14142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5B4AD0-5A15-4C38-B795-1410066A0FC4}"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158955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5B4AD0-5A15-4C38-B795-1410066A0FC4}"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93873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B4AD0-5A15-4C38-B795-1410066A0FC4}"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349905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4AD0-5A15-4C38-B795-1410066A0FC4}"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39813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5B4AD0-5A15-4C38-B795-1410066A0FC4}"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C688-4FFC-4714-81D0-3444B2C17F5F}" type="slidenum">
              <a:rPr lang="en-US" smtClean="0"/>
              <a:t>‹#›</a:t>
            </a:fld>
            <a:endParaRPr lang="en-US"/>
          </a:p>
        </p:txBody>
      </p:sp>
    </p:spTree>
    <p:extLst>
      <p:ext uri="{BB962C8B-B14F-4D97-AF65-F5344CB8AC3E}">
        <p14:creationId xmlns:p14="http://schemas.microsoft.com/office/powerpoint/2010/main" val="184624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05B4AD0-5A15-4C38-B795-1410066A0FC4}" type="datetimeFigureOut">
              <a:rPr lang="en-US" smtClean="0"/>
              <a:t>12/5/2020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FFC688-4FFC-4714-81D0-3444B2C17F5F}" type="slidenum">
              <a:rPr lang="en-US" smtClean="0"/>
              <a:t>‹#›</a:t>
            </a:fld>
            <a:endParaRPr lang="en-US"/>
          </a:p>
        </p:txBody>
      </p:sp>
    </p:spTree>
    <p:extLst>
      <p:ext uri="{BB962C8B-B14F-4D97-AF65-F5344CB8AC3E}">
        <p14:creationId xmlns:p14="http://schemas.microsoft.com/office/powerpoint/2010/main" val="1467773653"/>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Grammar</a:t>
            </a:r>
            <a:r>
              <a:rPr lang="en-US" dirty="0" smtClean="0"/>
              <a:t> </a:t>
            </a:r>
            <a:endParaRPr lang="en-US" dirty="0"/>
          </a:p>
        </p:txBody>
      </p:sp>
      <p:sp>
        <p:nvSpPr>
          <p:cNvPr id="3" name="Subtitle 2"/>
          <p:cNvSpPr>
            <a:spLocks noGrp="1"/>
          </p:cNvSpPr>
          <p:nvPr>
            <p:ph type="subTitle" idx="1"/>
          </p:nvPr>
        </p:nvSpPr>
        <p:spPr/>
        <p:txBody>
          <a:bodyPr/>
          <a:lstStyle/>
          <a:p>
            <a:r>
              <a:rPr lang="en-US" b="1" dirty="0" smtClean="0">
                <a:solidFill>
                  <a:schemeClr val="tx1"/>
                </a:solidFill>
              </a:rPr>
              <a:t>Fourth stage / 1</a:t>
            </a:r>
            <a:r>
              <a:rPr lang="en-US" b="1" baseline="30000" dirty="0" smtClean="0">
                <a:solidFill>
                  <a:schemeClr val="tx1"/>
                </a:solidFill>
              </a:rPr>
              <a:t>st</a:t>
            </a:r>
            <a:r>
              <a:rPr lang="en-US" b="1" dirty="0" smtClean="0">
                <a:solidFill>
                  <a:schemeClr val="tx1"/>
                </a:solidFill>
              </a:rPr>
              <a:t> semester </a:t>
            </a:r>
          </a:p>
          <a:p>
            <a:endParaRPr lang="en-US" dirty="0"/>
          </a:p>
        </p:txBody>
      </p:sp>
    </p:spTree>
    <p:extLst>
      <p:ext uri="{BB962C8B-B14F-4D97-AF65-F5344CB8AC3E}">
        <p14:creationId xmlns:p14="http://schemas.microsoft.com/office/powerpoint/2010/main" val="232992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917474"/>
            <a:ext cx="8534400" cy="76925"/>
          </a:xfrm>
        </p:spPr>
        <p:txBody>
          <a:bodyPr>
            <a:normAutofit fontScale="90000"/>
          </a:bodyPr>
          <a:lstStyle/>
          <a:p>
            <a:endParaRPr lang="en-US" dirty="0"/>
          </a:p>
        </p:txBody>
      </p:sp>
      <p:sp>
        <p:nvSpPr>
          <p:cNvPr id="3" name="Content Placeholder 2"/>
          <p:cNvSpPr>
            <a:spLocks noGrp="1"/>
          </p:cNvSpPr>
          <p:nvPr>
            <p:ph idx="1"/>
          </p:nvPr>
        </p:nvSpPr>
        <p:spPr>
          <a:xfrm>
            <a:off x="684212" y="685800"/>
            <a:ext cx="8534400" cy="5231674"/>
          </a:xfrm>
        </p:spPr>
        <p:txBody>
          <a:bodyPr/>
          <a:lstStyle/>
          <a:p>
            <a:pPr marL="0" marR="0" algn="ctr">
              <a:spcBef>
                <a:spcPts val="0"/>
              </a:spcBef>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An Introductory to </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Transformational  Grammar</a:t>
            </a:r>
            <a:endParaRPr lang="en-US" b="1" dirty="0">
              <a:effectLst/>
              <a:latin typeface="Times New Roman" panose="02020603050405020304" pitchFamily="18" charset="0"/>
              <a:ea typeface="Times New Roman" panose="02020603050405020304" pitchFamily="18" charset="0"/>
            </a:endParaRPr>
          </a:p>
          <a:p>
            <a:pPr marL="0" marR="0" algn="ctr">
              <a:spcBef>
                <a:spcPts val="0"/>
              </a:spcBef>
            </a:pPr>
            <a:r>
              <a:rPr lang="en-US"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Chapter one </a:t>
            </a:r>
          </a:p>
          <a:p>
            <a:pPr marL="0" marR="0" algn="ctr">
              <a:spcBef>
                <a:spcPts val="0"/>
              </a:spcBef>
            </a:pPr>
            <a:r>
              <a:rPr lang="en-US"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Grammars </a:t>
            </a: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English</a:t>
            </a:r>
          </a:p>
          <a:p>
            <a:pPr marL="0" marR="0" algn="ctr">
              <a:spcBef>
                <a:spcPts val="0"/>
              </a:spcBef>
            </a:pP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Traditional grammar : ( 16</a:t>
            </a:r>
            <a:r>
              <a:rPr lang="en-US" sz="1800" b="1" dirty="0">
                <a:effectLst/>
                <a:latin typeface="Times New Roman" panose="02020603050405020304" pitchFamily="18" charset="0"/>
                <a:ea typeface="Times New Roman" panose="02020603050405020304" pitchFamily="18" charset="0"/>
              </a:rPr>
              <a:t> and 17th centuries)</a:t>
            </a:r>
          </a:p>
          <a:p>
            <a:pPr marL="0" marR="0">
              <a:spcBef>
                <a:spcPts val="0"/>
              </a:spcBef>
            </a:pPr>
            <a:r>
              <a:rPr lang="en-US"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Q: When did English grammar start to appear?</a:t>
            </a:r>
            <a:endParaRPr lang="en-US" sz="1800" dirty="0">
              <a:effectLst/>
              <a:latin typeface="Times New Roman" panose="02020603050405020304" pitchFamily="18" charset="0"/>
              <a:ea typeface="Times New Roman" panose="02020603050405020304" pitchFamily="18" charset="0"/>
            </a:endParaRPr>
          </a:p>
          <a:p>
            <a:pPr marR="0">
              <a:spcBef>
                <a:spcPts val="0"/>
              </a:spcBef>
              <a:buFontTx/>
              <a:buChar char="-"/>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During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sixteenth and seventeenth centuries , grammars of English start to appear</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buFontTx/>
              <a:buChar char="-"/>
            </a:pPr>
            <a:endParaRPr lang="ar-IQ"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Why did the early English grammar follow the Latin models?</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Because the English grammar were studied exclusively as an aid to learning Latin.</a:t>
            </a:r>
            <a:endParaRPr lang="en-US" sz="1600" dirty="0">
              <a:effectLst/>
              <a:latin typeface="Times New Roman" panose="02020603050405020304" pitchFamily="18" charset="0"/>
              <a:ea typeface="Times New Roman" panose="02020603050405020304" pitchFamily="18" charset="0"/>
            </a:endParaRPr>
          </a:p>
          <a:p>
            <a:pPr marR="0">
              <a:spcBef>
                <a:spcPts val="0"/>
              </a:spcBef>
              <a:buFontTx/>
              <a:buChar char="-"/>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2390" y="300446"/>
            <a:ext cx="2859610" cy="4324552"/>
          </a:xfrm>
          <a:prstGeom prst="rect">
            <a:avLst/>
          </a:prstGeom>
        </p:spPr>
      </p:pic>
    </p:spTree>
    <p:extLst>
      <p:ext uri="{BB962C8B-B14F-4D97-AF65-F5344CB8AC3E}">
        <p14:creationId xmlns:p14="http://schemas.microsoft.com/office/powerpoint/2010/main" val="289447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121920"/>
          </a:xfrm>
        </p:spPr>
        <p:txBody>
          <a:bodyPr>
            <a:normAutofit fontScale="90000"/>
          </a:bodyPr>
          <a:lstStyle/>
          <a:p>
            <a:endParaRPr lang="en-US" dirty="0"/>
          </a:p>
        </p:txBody>
      </p:sp>
      <p:sp>
        <p:nvSpPr>
          <p:cNvPr id="3" name="Content Placeholder 2"/>
          <p:cNvSpPr>
            <a:spLocks noGrp="1"/>
          </p:cNvSpPr>
          <p:nvPr>
            <p:ph idx="1"/>
          </p:nvPr>
        </p:nvSpPr>
        <p:spPr>
          <a:xfrm>
            <a:off x="913795" y="888273"/>
            <a:ext cx="10353762" cy="5682343"/>
          </a:xfrm>
        </p:spPr>
        <p:txBody>
          <a:bodyPr>
            <a:noAutofit/>
          </a:bodyPr>
          <a:lstStyle/>
          <a:p>
            <a:pPr marL="0" marR="0">
              <a:spcBef>
                <a:spcPts val="0"/>
              </a:spcBef>
            </a:pPr>
            <a:r>
              <a:rPr lang="en-US"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What is the difference between English and Latin ?</a:t>
            </a:r>
            <a:endParaRPr lang="en-US"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r>
              <a:rPr lang="ar-IQ" sz="2400"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How can we see the difference between English and Latin?</a:t>
            </a:r>
            <a:r>
              <a:rPr lang="en-US" dirty="0">
                <a:solidFill>
                  <a:srgbClr val="FFFF00"/>
                </a:solidFill>
                <a:effectLst/>
                <a:latin typeface="Times New Roman" panose="02020603050405020304" pitchFamily="18" charset="0"/>
                <a:ea typeface="Times New Roman" panose="02020603050405020304" pitchFamily="18" charset="0"/>
              </a:rPr>
              <a:t> </a:t>
            </a:r>
            <a:r>
              <a:rPr lang="en-US"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FFFF00"/>
              </a:solidFill>
              <a:effectLst/>
              <a:latin typeface="Times New Roman" panose="02020603050405020304" pitchFamily="18" charset="0"/>
              <a:ea typeface="Times New Roman" panose="02020603050405020304" pitchFamily="18" charset="0"/>
            </a:endParaRPr>
          </a:p>
          <a:p>
            <a:pPr marL="0" marR="0">
              <a:spcBef>
                <a:spcPts val="0"/>
              </a:spcBef>
            </a:pPr>
            <a:endParaRPr lang="ar-IQ"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difference between English and Latin, we can look at how they indicate such relationships as performer and receiver of action. In Latin, these relationships are expressed primarily by the forms of the words. In the sentence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puer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virum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videt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boy sees the man ) we can have the same result if we only change the order of the words. One need to change the words to have different meanings. In contrast, by the sixteenth century English was relying exclusively on word order to indicate these relationships. The sentence (the boy sees the man) shows that the word boy is the performer because it precedes the verb ; the man is the receiver, since man follows the verb. A change in word order produces a change in meaning.</a:t>
            </a:r>
            <a:endParaRPr lang="en-US"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14126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82731"/>
          </a:xfrm>
        </p:spPr>
        <p:txBody>
          <a:bodyPr>
            <a:normAutofit fontScale="90000"/>
          </a:bodyPr>
          <a:lstStyle/>
          <a:p>
            <a:endParaRPr lang="en-US" dirty="0"/>
          </a:p>
        </p:txBody>
      </p:sp>
      <p:sp>
        <p:nvSpPr>
          <p:cNvPr id="3" name="Content Placeholder 2"/>
          <p:cNvSpPr>
            <a:spLocks noGrp="1"/>
          </p:cNvSpPr>
          <p:nvPr>
            <p:ph idx="1"/>
          </p:nvPr>
        </p:nvSpPr>
        <p:spPr>
          <a:xfrm>
            <a:off x="809293" y="849086"/>
            <a:ext cx="10353762" cy="5386251"/>
          </a:xfrm>
        </p:spPr>
        <p:txBody>
          <a:bodyPr/>
          <a:lstStyle/>
          <a:p>
            <a:pPr marL="0" marR="0">
              <a:spcBef>
                <a:spcPts val="0"/>
              </a:spcBef>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What was the purpose of the early English grammars </a:t>
            </a:r>
            <a:r>
              <a:rPr lang="en-US"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It wasn't to provide an accurate description of the language , but rather to serve as a basis for the study of Latin grammar.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English traditional grammar, why do we have to say " it is I rather than it is me"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a:spcBef>
                <a:spcPts val="0"/>
              </a:spcBef>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They reasoned that since the subjective complement means the same thing as the noun it renames, people should say it is I.</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0188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69669"/>
          </a:xfrm>
        </p:spPr>
        <p:txBody>
          <a:bodyPr>
            <a:normAutofit fontScale="90000"/>
          </a:bodyPr>
          <a:lstStyle/>
          <a:p>
            <a:endParaRPr lang="en-US" dirty="0"/>
          </a:p>
        </p:txBody>
      </p:sp>
      <p:sp>
        <p:nvSpPr>
          <p:cNvPr id="3" name="Content Placeholder 2"/>
          <p:cNvSpPr>
            <a:spLocks noGrp="1"/>
          </p:cNvSpPr>
          <p:nvPr>
            <p:ph idx="1"/>
          </p:nvPr>
        </p:nvSpPr>
        <p:spPr>
          <a:xfrm>
            <a:off x="913795" y="836023"/>
            <a:ext cx="10353762" cy="4955177"/>
          </a:xfrm>
        </p:spPr>
        <p:txBody>
          <a:bodyPr>
            <a:normAutofit fontScale="92500" lnSpcReduction="20000"/>
          </a:bodyPr>
          <a:lstStyle/>
          <a:p>
            <a:pPr marL="0" marR="0">
              <a:spcBef>
                <a:spcPts val="0"/>
              </a:spcBef>
            </a:pPr>
            <a:r>
              <a:rPr lang="en-US"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Structural Grammar: (19th and 20th centuries</a:t>
            </a:r>
            <a:r>
              <a:rPr lang="en-US"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endParaRPr lang="en-US" dirty="0">
              <a:solidFill>
                <a:srgbClr val="FFFF00"/>
              </a:solidFill>
              <a:effectLst/>
              <a:latin typeface="Times New Roman" panose="02020603050405020304" pitchFamily="18" charset="0"/>
              <a:ea typeface="Times New Roman" panose="02020603050405020304" pitchFamily="18" charset="0"/>
            </a:endParaRPr>
          </a:p>
          <a:p>
            <a:pPr marL="0" marR="0" indent="0" rtl="1">
              <a:spcBef>
                <a:spcPts val="0"/>
              </a:spcBef>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Comment on the following : “ during the 19h century</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rtl="1">
              <a:spcBef>
                <a:spcPts val="0"/>
              </a:spcBef>
              <a:buNone/>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many scholars saw that traditional grammar was inadequate."</a:t>
            </a:r>
            <a:r>
              <a:rPr lang="en-US" dirty="0">
                <a:effectLst/>
                <a:latin typeface="Times New Roman" panose="02020603050405020304" pitchFamily="18" charset="0"/>
                <a:ea typeface="Times New Roman" panose="02020603050405020304" pitchFamily="18" charset="0"/>
              </a:rPr>
              <a:t> </a:t>
            </a:r>
            <a:endParaRPr lang="ar-IQ"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rtl="1">
              <a:spcBef>
                <a:spcPts val="0"/>
              </a:spcBef>
              <a:buNone/>
            </a:pPr>
            <a:r>
              <a:rPr lang="ar-SA"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الإجابة </a:t>
            </a:r>
            <a:r>
              <a:rPr lang="ar-SA" sz="2400" b="1" dirty="0">
                <a:effectLst/>
                <a:latin typeface="Times New Roman" panose="02020603050405020304" pitchFamily="18" charset="0"/>
                <a:ea typeface="Times New Roman" panose="02020603050405020304" pitchFamily="18" charset="0"/>
                <a:cs typeface="Times New Roman" panose="02020603050405020304" pitchFamily="18" charset="0"/>
              </a:rPr>
              <a:t>في الكتاب ص </a:t>
            </a:r>
            <a:r>
              <a:rPr lang="ar-SA"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sz="24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rtl="1">
              <a:spcBef>
                <a:spcPts val="0"/>
              </a:spcBef>
              <a:buNone/>
            </a:pPr>
            <a:r>
              <a:rPr lang="ar-IQ"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p>
          <a:p>
            <a:pPr marL="0" marR="0" indent="0" rtl="1">
              <a:spcBef>
                <a:spcPts val="0"/>
              </a:spcBef>
              <a:buNone/>
            </a:pPr>
            <a:r>
              <a:rPr lang="ar-IQ"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rtl="1">
              <a:spcBef>
                <a:spcPts val="0"/>
              </a:spcBef>
              <a:buNone/>
            </a:pPr>
            <a:r>
              <a:rPr lang="en-US" sz="2400"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Why and when did structural linguistics evolve</a:t>
            </a:r>
            <a:r>
              <a:rPr lang="en-US" sz="2400"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rtl="1">
              <a:spcBef>
                <a:spcPts val="0"/>
              </a:spcBef>
              <a:buNone/>
            </a:pPr>
            <a:r>
              <a:rPr lang="en-US" dirty="0" smtClean="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Discontent with traditional grammar grew to such proportions that during the second</a:t>
            </a:r>
            <a:r>
              <a:rPr lang="en-US" dirty="0">
                <a:effectLst/>
                <a:latin typeface="Times New Roman" panose="02020603050405020304" pitchFamily="18" charset="0"/>
                <a:ea typeface="Times New Roman" panose="02020603050405020304" pitchFamily="18" charset="0"/>
              </a:rPr>
              <a:t> quarter of the twentieth century a new approach to the study of language called structural linguistics evolved. Followers of this approach felt that it was necessary to study the structure of language objectively as possible without reference to any other language, and they felt that meaning was a poor guide to the analysis of structure.</a:t>
            </a:r>
          </a:p>
          <a:p>
            <a:pPr marL="0" marR="0" rtl="1">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8932" y="679269"/>
            <a:ext cx="2165933" cy="2769325"/>
          </a:xfrm>
          <a:prstGeom prst="rect">
            <a:avLst/>
          </a:prstGeom>
        </p:spPr>
      </p:pic>
    </p:spTree>
    <p:extLst>
      <p:ext uri="{BB962C8B-B14F-4D97-AF65-F5344CB8AC3E}">
        <p14:creationId xmlns:p14="http://schemas.microsoft.com/office/powerpoint/2010/main" val="77379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148046"/>
          </a:xfrm>
        </p:spPr>
        <p:txBody>
          <a:bodyPr>
            <a:normAutofit fontScale="90000"/>
          </a:bodyPr>
          <a:lstStyle/>
          <a:p>
            <a:endParaRPr lang="en-US" dirty="0"/>
          </a:p>
        </p:txBody>
      </p:sp>
      <p:sp>
        <p:nvSpPr>
          <p:cNvPr id="3" name="Content Placeholder 2"/>
          <p:cNvSpPr>
            <a:spLocks noGrp="1"/>
          </p:cNvSpPr>
          <p:nvPr>
            <p:ph idx="1"/>
          </p:nvPr>
        </p:nvSpPr>
        <p:spPr>
          <a:xfrm>
            <a:off x="913795" y="888273"/>
            <a:ext cx="10353762" cy="5408023"/>
          </a:xfrm>
        </p:spPr>
        <p:txBody>
          <a:bodyPr/>
          <a:lstStyle/>
          <a:p>
            <a:pPr marL="0" marR="0" indent="0">
              <a:spcBef>
                <a:spcPts val="0"/>
              </a:spcBef>
              <a:buNone/>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How can we identify the word arguments in the arguments became heated" as a noun according to structural linguistics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It can be recognized as a noun because it has a plural ending, because it has the suffix -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because it followed the determiner the , and because it precedes the verb became.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buNone/>
            </a:pPr>
            <a:endParaRPr lang="ar-IQ"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endParaRPr lang="en-US" sz="1800" dirty="0">
              <a:effectLst/>
              <a:latin typeface="Times New Roman" panose="02020603050405020304" pitchFamily="18" charset="0"/>
              <a:ea typeface="Times New Roman" panose="02020603050405020304" pitchFamily="18" charset="0"/>
            </a:endParaRPr>
          </a:p>
          <a:p>
            <a:pPr marL="0" marR="0" rtl="1">
              <a:spcBef>
                <a:spcPts val="0"/>
              </a:spcBef>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Comment on the following : " structural linguists attempted to analyze the grammatical elements in terms of structure rather than meaning”.</a:t>
            </a:r>
            <a:r>
              <a:rPr lang="en-US" sz="1800" dirty="0">
                <a:solidFill>
                  <a:srgbClr val="FFFF00"/>
                </a:solidFill>
                <a:effectLst/>
                <a:latin typeface="Times New Roman" panose="02020603050405020304" pitchFamily="18" charset="0"/>
                <a:ea typeface="Times New Roman" panose="02020603050405020304" pitchFamily="18" charset="0"/>
              </a:rPr>
              <a:t> </a:t>
            </a:r>
            <a:r>
              <a:rPr lang="ar-SA"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rtl="1">
              <a:spcBef>
                <a:spcPts val="0"/>
              </a:spcBef>
              <a:buNone/>
            </a:pPr>
            <a:r>
              <a:rPr lang="ar-SA" dirty="0" smtClean="0">
                <a:effectLst/>
                <a:latin typeface="Times New Roman" panose="02020603050405020304" pitchFamily="18" charset="0"/>
                <a:ea typeface="Times New Roman" panose="02020603050405020304" pitchFamily="18" charset="0"/>
                <a:cs typeface="Times New Roman" panose="02020603050405020304" pitchFamily="18" charset="0"/>
              </a:rPr>
              <a:t>الاجابة </a:t>
            </a:r>
            <a:r>
              <a:rPr lang="ar-SA" dirty="0">
                <a:effectLst/>
                <a:latin typeface="Times New Roman" panose="02020603050405020304" pitchFamily="18" charset="0"/>
                <a:ea typeface="Times New Roman" panose="02020603050405020304" pitchFamily="18" charset="0"/>
                <a:cs typeface="Times New Roman" panose="02020603050405020304" pitchFamily="18" charset="0"/>
              </a:rPr>
              <a:t>هي الفقرة الثانية من ص </a:t>
            </a:r>
            <a:endParaRPr lang="ar-IQ"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rtl="1">
              <a:spcBef>
                <a:spcPts val="0"/>
              </a:spcBef>
              <a:buNone/>
            </a:pPr>
            <a:r>
              <a:rPr lang="ar-SA"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What happened after the publication of Leonard Bloomfield 's language in 1933?</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term linguist became specialized to mean only the person concerned with the new scientific study of language</a:t>
            </a: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8830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200297"/>
          </a:xfrm>
        </p:spPr>
        <p:txBody>
          <a:bodyPr>
            <a:normAutofit fontScale="90000"/>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318" y="0"/>
            <a:ext cx="4506682" cy="3108960"/>
          </a:xfrm>
          <a:prstGeom prst="rect">
            <a:avLst/>
          </a:prstGeom>
        </p:spPr>
      </p:pic>
      <p:sp>
        <p:nvSpPr>
          <p:cNvPr id="3" name="Content Placeholder 2"/>
          <p:cNvSpPr>
            <a:spLocks noGrp="1"/>
          </p:cNvSpPr>
          <p:nvPr>
            <p:ph idx="1"/>
          </p:nvPr>
        </p:nvSpPr>
        <p:spPr>
          <a:xfrm>
            <a:off x="913795" y="1005840"/>
            <a:ext cx="10353762" cy="5303520"/>
          </a:xfrm>
        </p:spPr>
        <p:txBody>
          <a:bodyPr/>
          <a:lstStyle/>
          <a:p>
            <a:pPr marL="0" marR="0">
              <a:spcBef>
                <a:spcPts val="0"/>
              </a:spcBef>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Transformational Grammar: </a:t>
            </a:r>
            <a:endParaRPr lang="ar-IQ"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endParaRPr lang="en-US" sz="1800" b="1"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When and how did TG start</a:t>
            </a:r>
            <a:r>
              <a:rPr lang="en-US"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buNone/>
            </a:pPr>
            <a:r>
              <a:rPr lang="en-US" sz="1800" dirty="0" smtClean="0">
                <a:solidFill>
                  <a:srgbClr val="FFFF00"/>
                </a:solidFill>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Starting formally in 1957 with the publication of Noam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Chomsky's</a:t>
            </a:r>
          </a:p>
          <a:p>
            <a:pPr marL="0" marR="0" indent="0">
              <a:spcBef>
                <a:spcPts val="0"/>
              </a:spcBef>
              <a:buNone/>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syntactic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structure. This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newer grammar has gone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under</a:t>
            </a:r>
          </a:p>
          <a:p>
            <a:pPr marL="0" marR="0" indent="0">
              <a:spcBef>
                <a:spcPts val="0"/>
              </a:spcBef>
              <a:buNone/>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various names: generative , transformational,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generative</a:t>
            </a:r>
          </a:p>
          <a:p>
            <a:pPr marL="0" marR="0" indent="0">
              <a:spcBef>
                <a:spcPts val="0"/>
              </a:spcBef>
              <a:buNone/>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transformational. The term transformational is used for consistency and brevity.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What is an adequate grammar to a </a:t>
            </a:r>
            <a:r>
              <a:rPr lang="en-US"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transformationlist</a:t>
            </a: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grammarian ?</a:t>
            </a:r>
            <a:r>
              <a:rPr lang="en-US" sz="1800" dirty="0">
                <a:solidFill>
                  <a:srgbClr val="FFFF00"/>
                </a:solidFill>
                <a:effectLst/>
                <a:latin typeface="Times New Roman" panose="02020603050405020304" pitchFamily="18" charset="0"/>
                <a:ea typeface="Times New Roman" panose="02020603050405020304" pitchFamily="18" charset="0"/>
              </a:rPr>
              <a:t> </a:t>
            </a: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Or what are the basic characteristics of TG</a:t>
            </a:r>
            <a:r>
              <a:rPr lang="en-US"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buNone/>
            </a:pPr>
            <a:r>
              <a:rPr lang="en-US" sz="1800" dirty="0" smtClean="0">
                <a:solidFill>
                  <a:srgbClr val="FFFF00"/>
                </a:solidFill>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 adequate grammar of English should enable a person to produce not just those sentences that have been said in the past, but all the sentences that a native speaker is capable of creating or understanding. In addition, the grammar should not generate sentences that a native speaker would reject, such as * the man horrified the door.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3317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252549"/>
          </a:xfrm>
        </p:spPr>
        <p:txBody>
          <a:bodyPr>
            <a:normAutofit fontScale="90000"/>
          </a:bodyPr>
          <a:lstStyle/>
          <a:p>
            <a:endParaRPr lang="en-US" dirty="0"/>
          </a:p>
        </p:txBody>
      </p:sp>
      <p:sp>
        <p:nvSpPr>
          <p:cNvPr id="3" name="Content Placeholder 2"/>
          <p:cNvSpPr>
            <a:spLocks noGrp="1"/>
          </p:cNvSpPr>
          <p:nvPr>
            <p:ph idx="1"/>
          </p:nvPr>
        </p:nvSpPr>
        <p:spPr>
          <a:xfrm>
            <a:off x="913795" y="1123406"/>
            <a:ext cx="10353762" cy="5029200"/>
          </a:xfrm>
        </p:spPr>
        <p:txBody>
          <a:bodyPr>
            <a:normAutofit lnSpcReduction="10000"/>
          </a:bodyPr>
          <a:lstStyle/>
          <a:p>
            <a:pPr marL="0" marR="0" indent="0">
              <a:spcBef>
                <a:spcPts val="0"/>
              </a:spcBef>
              <a:buNone/>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What is the difference between standard and non-standard usage of language ?</a:t>
            </a:r>
            <a:endParaRPr lang="en-US" sz="1800" dirty="0">
              <a:effectLst/>
              <a:latin typeface="Times New Roman" panose="02020603050405020304" pitchFamily="18" charset="0"/>
              <a:ea typeface="Times New Roman" panose="02020603050405020304" pitchFamily="18" charset="0"/>
            </a:endParaRPr>
          </a:p>
          <a:p>
            <a:pPr marL="0" marR="0" rtl="1">
              <a:spcBef>
                <a:spcPts val="0"/>
              </a:spcBef>
            </a:pPr>
            <a:r>
              <a:rPr lang="ar-SA" dirty="0">
                <a:effectLst/>
                <a:latin typeface="Times New Roman" panose="02020603050405020304" pitchFamily="18" charset="0"/>
                <a:ea typeface="Times New Roman" panose="02020603050405020304" pitchFamily="18" charset="0"/>
                <a:cs typeface="Times New Roman" panose="02020603050405020304" pitchFamily="18" charset="0"/>
              </a:rPr>
              <a:t>ابحثوا عن الاجابة </a:t>
            </a:r>
            <a:r>
              <a:rPr lang="ar-SA" dirty="0" smtClean="0">
                <a:effectLst/>
                <a:latin typeface="Times New Roman" panose="02020603050405020304" pitchFamily="18" charset="0"/>
                <a:ea typeface="Times New Roman" panose="02020603050405020304" pitchFamily="18" charset="0"/>
                <a:cs typeface="Times New Roman" panose="02020603050405020304" pitchFamily="18" charset="0"/>
              </a:rPr>
              <a:t>ص</a:t>
            </a:r>
            <a:r>
              <a:rPr lang="ar-IQ" dirty="0" smtClean="0">
                <a:effectLst/>
                <a:latin typeface="Times New Roman" panose="02020603050405020304" pitchFamily="18" charset="0"/>
                <a:ea typeface="Times New Roman" panose="02020603050405020304" pitchFamily="18" charset="0"/>
                <a:cs typeface="Times New Roman" panose="02020603050405020304" pitchFamily="18" charset="0"/>
              </a:rPr>
              <a:t>7 </a:t>
            </a:r>
            <a:r>
              <a:rPr lang="ar-S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ar-IQ"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rtl="1">
              <a:spcBef>
                <a:spcPts val="0"/>
              </a:spcBef>
            </a:pPr>
            <a:endParaRPr lang="ar-IQ"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rtl="1">
              <a:spcBef>
                <a:spcPts val="0"/>
              </a:spcBef>
              <a:buNone/>
            </a:pPr>
            <a:r>
              <a:rPr lang="en-US" sz="1800" dirty="0" smtClean="0">
                <a:effectLst/>
                <a:latin typeface="Times New Roman" panose="02020603050405020304" pitchFamily="18" charset="0"/>
                <a:ea typeface="Times New Roman" panose="02020603050405020304" pitchFamily="18" charset="0"/>
              </a:rPr>
              <a:t> </a:t>
            </a: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What is the thing that matters to </a:t>
            </a:r>
            <a:r>
              <a:rPr lang="en-US"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transformationlists</a:t>
            </a: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FFFF00"/>
                </a:solidFill>
                <a:effectLst/>
                <a:latin typeface="Times New Roman" panose="02020603050405020304" pitchFamily="18" charset="0"/>
                <a:ea typeface="Times New Roman" panose="02020603050405020304" pitchFamily="18" charset="0"/>
              </a:rPr>
              <a:t> </a:t>
            </a:r>
            <a:endParaRPr lang="ar-IQ" sz="1800" dirty="0" smtClean="0">
              <a:solidFill>
                <a:srgbClr val="FFFF00"/>
              </a:solidFill>
              <a:effectLst/>
              <a:latin typeface="Times New Roman" panose="02020603050405020304" pitchFamily="18" charset="0"/>
              <a:ea typeface="Times New Roman" panose="02020603050405020304" pitchFamily="18" charset="0"/>
            </a:endParaRPr>
          </a:p>
          <a:p>
            <a:pPr marL="0" marR="0" indent="0" rtl="1">
              <a:spcBef>
                <a:spcPts val="0"/>
              </a:spcBef>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rtl="1">
              <a:spcBef>
                <a:spcPts val="0"/>
              </a:spcBef>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Transformationlists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are concerned with the system that underlies the language rather than the actual speech of an individual at any given time</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rtl="1">
              <a:spcBef>
                <a:spcPts val="0"/>
              </a:spcBef>
            </a:pPr>
            <a:endParaRPr lang="ar-IQ"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Why do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transfromationlists</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pay attention to the system not the speech?</a:t>
            </a:r>
            <a:endParaRPr lang="en-US" sz="16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endParaRPr lang="en-US" sz="16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Transformationalists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pay attention to the system because All speakers occasionally stammer, make false starts etc. In addition, speech may be affected by physical surroundings , emotions , memory limitations, distractions, etc. it is the language (the underlying system ) (competence ), not actual speech output (performance), that is the primary interest to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transformationlist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rtl="1">
              <a:spcBef>
                <a:spcPts val="0"/>
              </a:spcBef>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0621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74171"/>
          </a:xfrm>
        </p:spPr>
        <p:txBody>
          <a:bodyPr>
            <a:normAutofit fontScale="90000"/>
          </a:bodyPr>
          <a:lstStyle/>
          <a:p>
            <a:endParaRPr lang="en-US" dirty="0"/>
          </a:p>
        </p:txBody>
      </p:sp>
      <p:sp>
        <p:nvSpPr>
          <p:cNvPr id="3" name="Content Placeholder 2"/>
          <p:cNvSpPr>
            <a:spLocks noGrp="1"/>
          </p:cNvSpPr>
          <p:nvPr>
            <p:ph idx="1"/>
          </p:nvPr>
        </p:nvSpPr>
        <p:spPr>
          <a:xfrm>
            <a:off x="913795" y="901337"/>
            <a:ext cx="10353762" cy="4889863"/>
          </a:xfrm>
        </p:spPr>
        <p:txBody>
          <a:bodyPr/>
          <a:lstStyle/>
          <a:p>
            <a:pPr marL="0" marR="0">
              <a:spcBef>
                <a:spcPts val="0"/>
              </a:spcBef>
            </a:pPr>
            <a:r>
              <a:rPr lang="en-US"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 What is the similarity between TG and traditional grammar</a:t>
            </a:r>
            <a:r>
              <a:rPr lang="en-US" b="1"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ar-IQ" b="1"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TG assigns each sentence an underlying structure that is called a deep structure some traditional grammars used a similar concept in speaking of “ understood” elements For example, they said that Tom is taller than I has the underlying form Tom is taller than I am tall and that imperative sentences such as come here have an understood subject you. Transformational grammarians agree , but apply this idea of underlying structure to every sentence and express it in a more abstract form than traditional grammarians did.</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69092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36</TotalTime>
  <Words>620</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Bookman Old Style</vt:lpstr>
      <vt:lpstr>Calibri</vt:lpstr>
      <vt:lpstr>Rockwell</vt:lpstr>
      <vt:lpstr>Times New Roman</vt:lpstr>
      <vt:lpstr>Damask</vt:lpstr>
      <vt:lpstr>Grammar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d</dc:creator>
  <cp:lastModifiedBy>d</cp:lastModifiedBy>
  <cp:revision>4</cp:revision>
  <dcterms:created xsi:type="dcterms:W3CDTF">2020-11-27T11:14:00Z</dcterms:created>
  <dcterms:modified xsi:type="dcterms:W3CDTF">2020-12-05T17:59:28Z</dcterms:modified>
</cp:coreProperties>
</file>